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804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5" r:id="rId3"/>
    <p:sldId id="263" r:id="rId4"/>
    <p:sldId id="265" r:id="rId5"/>
    <p:sldId id="286" r:id="rId6"/>
    <p:sldId id="274" r:id="rId7"/>
    <p:sldId id="281" r:id="rId8"/>
    <p:sldId id="275" r:id="rId9"/>
    <p:sldId id="276" r:id="rId10"/>
    <p:sldId id="261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3F1BBF-E27E-4D70-BA4C-F2975C4E63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0A6F89-14AA-4FCA-9F25-954F7A8908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78639-B2F5-407A-ACBA-7A137BB06AE7}" type="datetimeFigureOut">
              <a:rPr lang="en-AU" smtClean="0"/>
              <a:t>6/08/2017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B2054A-6077-45D1-B113-16839CFC21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AA693-C0B2-4E1A-8D8D-9C43958BA2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BA54-E015-430B-B92C-6B1DFCE2D1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1011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62341-B88B-8B40-A9DB-32CC38082A59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6BF20-D420-4F4F-996F-5DA79CFDE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0065BE-0657-4A47-90AD-C21C55E16B19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2918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7D2193-4505-4A75-99BB-880C6989A757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54458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12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4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7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2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7EAB0C-2220-4D0E-A0DD-DB7FA0F742F4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5228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416D63-31BF-4B94-B6C5-E20B2C63F515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996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5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August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0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August 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10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863" y="2456121"/>
            <a:ext cx="7116481" cy="1826511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A New Model for Higher Education and Research Delivery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Upper Spencer Gulf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47" y="414022"/>
            <a:ext cx="5123072" cy="95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5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663" y="685801"/>
            <a:ext cx="8187558" cy="712076"/>
          </a:xfrm>
        </p:spPr>
        <p:txBody>
          <a:bodyPr>
            <a:noAutofit/>
          </a:bodyPr>
          <a:lstStyle/>
          <a:p>
            <a:pPr algn="ctr"/>
            <a:r>
              <a:rPr lang="en-AU" sz="3200" dirty="0"/>
              <a:t>Upper Spencer Gulf Common Purpose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273" y="1793966"/>
            <a:ext cx="7662257" cy="4632234"/>
          </a:xfrm>
        </p:spPr>
        <p:txBody>
          <a:bodyPr>
            <a:normAutofit/>
          </a:bodyPr>
          <a:lstStyle/>
          <a:p>
            <a:r>
              <a:rPr lang="en-AU" sz="1800" dirty="0"/>
              <a:t>Upper Spencer Gulf Common Purpose Group Inc, trading as “Spencer Gulf Cities”</a:t>
            </a:r>
          </a:p>
          <a:p>
            <a:pPr marL="0" indent="0">
              <a:buNone/>
            </a:pPr>
            <a:endParaRPr lang="en-AU" sz="1800" dirty="0"/>
          </a:p>
          <a:p>
            <a:r>
              <a:rPr lang="en-AU" sz="1800" dirty="0"/>
              <a:t>An alliance between Pt Augusta, Port Pirie, Whyalla Councils</a:t>
            </a:r>
          </a:p>
          <a:p>
            <a:pPr marL="0" indent="0">
              <a:buNone/>
            </a:pPr>
            <a:endParaRPr lang="en-AU" sz="1800" dirty="0"/>
          </a:p>
          <a:p>
            <a:r>
              <a:rPr lang="en-AU" sz="1800" dirty="0"/>
              <a:t>20 year history – Group formed 1998 by the three cities to improve economic and social situation and provide a united voice.</a:t>
            </a:r>
          </a:p>
          <a:p>
            <a:pPr marL="0" indent="0">
              <a:buNone/>
            </a:pPr>
            <a:endParaRPr lang="en-AU" sz="1800" dirty="0"/>
          </a:p>
          <a:p>
            <a:r>
              <a:rPr lang="en-AU" sz="1800" dirty="0"/>
              <a:t>Membership is 3 x Mayors plus Council CEO’s (ex-officio)</a:t>
            </a:r>
          </a:p>
          <a:p>
            <a:endParaRPr lang="en-AU" sz="1800" dirty="0"/>
          </a:p>
          <a:p>
            <a:r>
              <a:rPr lang="en-AU" sz="1800" dirty="0"/>
              <a:t>Committees to support key focus areas: Education; Planning Reform; Procurement; Conferences/Events; USG Mayors &amp; MPs</a:t>
            </a:r>
          </a:p>
        </p:txBody>
      </p:sp>
    </p:spTree>
    <p:extLst>
      <p:ext uri="{BB962C8B-B14F-4D97-AF65-F5344CB8AC3E}">
        <p14:creationId xmlns:p14="http://schemas.microsoft.com/office/powerpoint/2010/main" val="347339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" y="571565"/>
            <a:ext cx="7543800" cy="569923"/>
          </a:xfrm>
        </p:spPr>
        <p:txBody>
          <a:bodyPr>
            <a:noAutofit/>
          </a:bodyPr>
          <a:lstStyle/>
          <a:p>
            <a:pPr algn="ctr"/>
            <a:r>
              <a:rPr lang="en-AU" sz="3200" dirty="0"/>
              <a:t>Upper Spencer Gulf - Future Industries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611087"/>
            <a:ext cx="7937864" cy="48942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Region is currently transitioning from traditional heavy industry base.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Opportunity to build on comparative strengths and diversify economy:</a:t>
            </a:r>
          </a:p>
          <a:p>
            <a:endParaRPr lang="en-AU" dirty="0"/>
          </a:p>
          <a:p>
            <a:pPr marL="48006" indent="-285750"/>
            <a:r>
              <a:rPr lang="en-AU" dirty="0"/>
              <a:t>Renewable Energy </a:t>
            </a:r>
            <a:r>
              <a:rPr lang="en-AU" sz="1800" dirty="0"/>
              <a:t>– solar PV and CST, hydro, tidal, wind, storage</a:t>
            </a:r>
          </a:p>
          <a:p>
            <a:pPr marL="48006" indent="-285750"/>
            <a:r>
              <a:rPr lang="en-AU" dirty="0"/>
              <a:t>Arid Agriculture and Innovation </a:t>
            </a:r>
            <a:r>
              <a:rPr lang="en-AU" sz="1800" dirty="0"/>
              <a:t>– </a:t>
            </a:r>
            <a:r>
              <a:rPr lang="en-AU" sz="1800" dirty="0" err="1"/>
              <a:t>Sundrop</a:t>
            </a:r>
            <a:r>
              <a:rPr lang="en-AU" sz="1800" dirty="0"/>
              <a:t>, </a:t>
            </a:r>
            <a:r>
              <a:rPr lang="en-AU" sz="1800" dirty="0" err="1"/>
              <a:t>Betatene</a:t>
            </a:r>
            <a:r>
              <a:rPr lang="en-AU" sz="1800" dirty="0"/>
              <a:t>, </a:t>
            </a:r>
            <a:r>
              <a:rPr lang="en-AU" sz="1800" dirty="0" err="1"/>
              <a:t>Muradel</a:t>
            </a:r>
            <a:r>
              <a:rPr lang="en-AU" sz="1800" dirty="0"/>
              <a:t>, Sterile Insect Facility</a:t>
            </a:r>
          </a:p>
          <a:p>
            <a:pPr marL="48006" indent="-285750"/>
            <a:r>
              <a:rPr lang="en-AU" dirty="0"/>
              <a:t>Mining and Minerals Processing </a:t>
            </a:r>
            <a:r>
              <a:rPr lang="en-AU" sz="1800" dirty="0"/>
              <a:t>– Nyrstar, Oz Minerals, Arrium</a:t>
            </a:r>
          </a:p>
          <a:p>
            <a:pPr marL="48006" indent="-285750"/>
            <a:r>
              <a:rPr lang="en-AU" dirty="0"/>
              <a:t>Defence </a:t>
            </a:r>
            <a:r>
              <a:rPr lang="en-AU" sz="1800" dirty="0"/>
              <a:t>– </a:t>
            </a:r>
            <a:r>
              <a:rPr lang="en-AU" sz="1800" dirty="0" err="1"/>
              <a:t>Cultana</a:t>
            </a:r>
            <a:r>
              <a:rPr lang="en-AU" sz="1800" dirty="0"/>
              <a:t> expansion</a:t>
            </a:r>
          </a:p>
          <a:p>
            <a:pPr marL="48006" indent="-285750"/>
            <a:r>
              <a:rPr lang="en-AU" dirty="0"/>
              <a:t>Intermodal Transport and Logistics </a:t>
            </a:r>
            <a:r>
              <a:rPr lang="en-AU" sz="1800" dirty="0"/>
              <a:t>– port/rail/air/road</a:t>
            </a:r>
          </a:p>
          <a:p>
            <a:pPr marL="48006" indent="-285750"/>
            <a:r>
              <a:rPr lang="en-AU" dirty="0"/>
              <a:t>Event and Nature Based Tourism </a:t>
            </a:r>
            <a:r>
              <a:rPr lang="en-AU" sz="1800" dirty="0"/>
              <a:t>– conferences, marine tourism</a:t>
            </a:r>
          </a:p>
          <a:p>
            <a:pPr marL="48006" indent="-285750"/>
            <a:r>
              <a:rPr lang="en-AU" dirty="0"/>
              <a:t>Regional Service Centres </a:t>
            </a:r>
            <a:r>
              <a:rPr lang="en-AU" sz="1800" dirty="0"/>
              <a:t>– govt services, health, aged care, education, retail</a:t>
            </a:r>
          </a:p>
          <a:p>
            <a:pPr marL="0" indent="0">
              <a:buNone/>
            </a:pPr>
            <a:endParaRPr lang="en-AU" sz="1800" dirty="0"/>
          </a:p>
          <a:p>
            <a:pPr marL="0" indent="0">
              <a:buNone/>
            </a:pPr>
            <a:endParaRPr lang="en-AU" sz="1800" dirty="0"/>
          </a:p>
          <a:p>
            <a:pPr marL="0" indent="0" algn="ctr">
              <a:buNone/>
            </a:pPr>
            <a:r>
              <a:rPr lang="en-AU" sz="1800" i="1" dirty="0"/>
              <a:t>=  critical to improve higher education, skills and research capabilities in our region to support these emerging sectors.</a:t>
            </a:r>
          </a:p>
          <a:p>
            <a:pPr marL="48006" indent="-285750"/>
            <a:endParaRPr lang="en-AU" sz="1800" i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217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149311" y="3412502"/>
            <a:ext cx="7788606" cy="41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006" indent="-285750">
              <a:lnSpc>
                <a:spcPct val="10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88948" y="888274"/>
            <a:ext cx="8089589" cy="5659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i="1" dirty="0"/>
              <a:t>“... education is the future foundation of economic and community growth, innovation and entrepreneurship in the Upper Spencer Gulf …”</a:t>
            </a:r>
          </a:p>
          <a:p>
            <a:pPr marL="0" indent="0" algn="ctr">
              <a:buNone/>
            </a:pPr>
            <a:endParaRPr lang="en-AU" i="1" dirty="0"/>
          </a:p>
          <a:p>
            <a:pPr marL="0" indent="0" algn="ctr">
              <a:buNone/>
            </a:pPr>
            <a:r>
              <a:rPr lang="en-AU" i="1" dirty="0"/>
              <a:t>“… a clear need to improve skills capacity in the region in order to realise a strong and prosperous economy..”</a:t>
            </a:r>
          </a:p>
          <a:p>
            <a:pPr marL="0" indent="0" algn="ctr">
              <a:buNone/>
            </a:pPr>
            <a:endParaRPr lang="en-AU" i="1" dirty="0"/>
          </a:p>
          <a:p>
            <a:pPr marL="0" indent="0" algn="ctr">
              <a:buNone/>
            </a:pPr>
            <a:r>
              <a:rPr lang="en-AU" i="1" dirty="0"/>
              <a:t>“... the lack of scientific and technical capability in the region is a key barrier to future growth and economic diversification ..”  </a:t>
            </a:r>
          </a:p>
          <a:p>
            <a:pPr marL="0" indent="0">
              <a:buNone/>
            </a:pPr>
            <a:endParaRPr lang="en-AU" i="1" dirty="0"/>
          </a:p>
          <a:p>
            <a:pPr marL="0" indent="0">
              <a:buNone/>
            </a:pPr>
            <a:endParaRPr lang="en-AU" sz="1000" i="1" dirty="0"/>
          </a:p>
          <a:p>
            <a:pPr marL="0" indent="0">
              <a:buNone/>
            </a:pPr>
            <a:endParaRPr lang="en-AU" sz="1000" i="1" dirty="0"/>
          </a:p>
          <a:p>
            <a:pPr marL="0" indent="0">
              <a:buNone/>
            </a:pPr>
            <a:r>
              <a:rPr lang="en-AU" sz="1000" i="1" dirty="0"/>
              <a:t>O’Neil M (2012) The Common Purpose – Advancing the Economic and Social Development of the Upper Spencer Gulf; A report prepared by the South Australian Centre for Economic Studies for the Upper Spencer Gulf Common Purpose Group</a:t>
            </a:r>
          </a:p>
          <a:p>
            <a:pPr marL="0" indent="0">
              <a:buNone/>
            </a:pPr>
            <a:r>
              <a:rPr lang="en-AU" sz="1000" i="1" dirty="0"/>
              <a:t>KPMG (2012) Upper Spencer Gulf Heavy Industry Hub.</a:t>
            </a:r>
          </a:p>
          <a:p>
            <a:pPr marL="0" indent="0">
              <a:buNone/>
            </a:pPr>
            <a:r>
              <a:rPr lang="en-AU" sz="1000" i="1" dirty="0"/>
              <a:t>Houghton K (2014)  Upper Spencer Gulf Stocks and Flows  - Residents, Employment and Socio-Economic Connections across the Upper Spencer Gulf, report prepared by , Strategic Economic Solutions for Upper Spencer Gulf Common Purpose Group</a:t>
            </a:r>
            <a:endParaRPr lang="en-AU" sz="1000" dirty="0"/>
          </a:p>
          <a:p>
            <a:pPr marL="0" indent="0"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41793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0" y="174856"/>
            <a:ext cx="7340652" cy="531695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600" dirty="0"/>
              <a:t>Key Education and Workforce Issues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49311" y="3412502"/>
            <a:ext cx="7788606" cy="41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006" indent="-285750">
              <a:lnSpc>
                <a:spcPct val="100000"/>
              </a:lnSpc>
            </a:pPr>
            <a:endParaRPr lang="en-US" sz="1600" dirty="0"/>
          </a:p>
          <a:p>
            <a:pPr marL="0" indent="0">
              <a:lnSpc>
                <a:spcPct val="150000"/>
              </a:lnSpc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7944" y="1036321"/>
            <a:ext cx="7985760" cy="566928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Lack of technical, professional and scientific capacity within the USG.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Fly-in, Fly-out research and expertise – no local or lasting capacity generated.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Significant economic transition – retraining existing workforce.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Upskilling – lack of locally available VET-</a:t>
            </a:r>
            <a:r>
              <a:rPr lang="en-AU" dirty="0" err="1"/>
              <a:t>uni</a:t>
            </a:r>
            <a:r>
              <a:rPr lang="en-AU" dirty="0"/>
              <a:t> pathways, postgrad, accreditations.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Unemployment, underemployment - particularly youth, increase in 457 visas.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Over 2500 enrolments in USG annually (SATAC). Online completion rates &lt;20%  vs  &gt;80% for online + face to face student and tutorial support.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dirty="0"/>
              <a:t>Educational disparity: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	Urban degree holders = 31%   vs   Regional degree holders = 15%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	Above certificate level qualification =  SA average of 23% vs 11% for USG.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/>
              <a:t>Lack of critical population mass in the USG to sustain traditional university – a new model required.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/>
              <a:t>Proposed Higher Education Reforms – ‘study hubs’, ‘regional scholarships’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U" dirty="0"/>
          </a:p>
          <a:p>
            <a:pPr marL="0" indent="0"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124159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584934"/>
          </a:xfrm>
        </p:spPr>
        <p:txBody>
          <a:bodyPr>
            <a:normAutofit/>
          </a:bodyPr>
          <a:lstStyle/>
          <a:p>
            <a:pPr algn="ctr"/>
            <a:r>
              <a:rPr lang="en-AU" sz="3600" dirty="0"/>
              <a:t>Upper Spencer Gulf – Tailored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441" y="1229709"/>
            <a:ext cx="7956331" cy="55179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dirty="0"/>
              <a:t>Concept largely based on Geraldton/Cooma COTECs but tailored to Upper Spencer Gulf: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U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Includes undergraduate, postgraduate, VET and research support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No duplication of existing local courses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Co-location with existing facilities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Tailored to smaller population and tri-city geography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A presence in each of the three cities – commence in Port Pirie, then Port Augusta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Opportunity for specialisations across the three cities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Better local coordination of university interest in the USG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dirty="0"/>
              <a:t>Leverage existing industry engagement (</a:t>
            </a:r>
            <a:r>
              <a:rPr lang="en-AU" sz="1600" dirty="0" err="1"/>
              <a:t>ie</a:t>
            </a:r>
            <a:r>
              <a:rPr lang="en-AU" sz="1600" dirty="0"/>
              <a:t> Industry Leaders Groups, industry clusters)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Service local demand for post-graduate qualifications and professional up-skilling</a:t>
            </a:r>
            <a:endParaRPr lang="en-AU" sz="1600" dirty="0"/>
          </a:p>
          <a:p>
            <a:pPr lvl="1"/>
            <a:endParaRPr lang="en-AU" sz="1600" i="0" dirty="0"/>
          </a:p>
          <a:p>
            <a:endParaRPr lang="en-AU" sz="1400" dirty="0"/>
          </a:p>
          <a:p>
            <a:pPr marL="0" indent="0">
              <a:buNone/>
            </a:pP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06462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44366"/>
            <a:ext cx="7200900" cy="649014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Proposed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531" y="1166949"/>
            <a:ext cx="7553035" cy="5691051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Build lasting research/technical capacity in the region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Local decision making - what is delivered, how, when, by whom and quality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Expand higher education and research offerings delivered in the region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Additional 2-5% new students engaged in higher education in the USG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Stronger industry/community/provider partnerships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More efficient use of resources and avoiding duplication of effort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Establish a collaborative physical presence within broader educational precinct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AU" sz="16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AU" sz="1600" dirty="0"/>
              <a:t>Higher education and research as an industry as well as an enabler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2907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527783"/>
          </a:xfrm>
        </p:spPr>
        <p:txBody>
          <a:bodyPr>
            <a:normAutofit/>
          </a:bodyPr>
          <a:lstStyle/>
          <a:p>
            <a:pPr algn="ctr"/>
            <a:r>
              <a:rPr lang="en-AU" sz="3200" dirty="0"/>
              <a:t>Responsibility of USG COTEC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984" y="1001487"/>
            <a:ext cx="7994768" cy="5599610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tutorial support (local tutors drawn from industry)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school engagement, recruitment, enrolment, student pastoral care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facilities - study spaces, tutorial rooms, NBN broadband and IT support, computing facilities, student amenities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coordination and input into tailored training and short courses with industry and academic partners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support for Higher Degree Research students - including study support, tutor access and industry-embedded placement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support for researcher exchanges and specialist visiting researchers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Coordination of local industry scholarships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Facilitating local access to demonstration and pilot research sites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Facilitate research partnerships between industry and research proponents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AU" sz="12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1600" dirty="0"/>
              <a:t>Local connection to regional and Government agencies</a:t>
            </a:r>
          </a:p>
          <a:p>
            <a:pPr marL="0" lvl="0" indent="0"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850118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709367"/>
          </a:xfrm>
        </p:spPr>
        <p:txBody>
          <a:bodyPr>
            <a:normAutofit/>
          </a:bodyPr>
          <a:lstStyle/>
          <a:p>
            <a:pPr algn="ctr"/>
            <a:r>
              <a:rPr lang="en-AU" sz="3200" dirty="0"/>
              <a:t>Responsibility of Education Provider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18" y="1932495"/>
            <a:ext cx="7331451" cy="447701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AU" dirty="0"/>
              <a:t>Course content and quality as contracted</a:t>
            </a:r>
          </a:p>
          <a:p>
            <a:pPr lvl="0"/>
            <a:endParaRPr lang="en-AU" dirty="0"/>
          </a:p>
          <a:p>
            <a:pPr lvl="0"/>
            <a:r>
              <a:rPr lang="en-AU" dirty="0"/>
              <a:t>Delivery of undergraduate and postgraduate courses</a:t>
            </a:r>
          </a:p>
          <a:p>
            <a:pPr lvl="0"/>
            <a:endParaRPr lang="en-AU" dirty="0"/>
          </a:p>
          <a:p>
            <a:pPr lvl="0"/>
            <a:r>
              <a:rPr lang="en-AU" dirty="0"/>
              <a:t>Award of qualifications</a:t>
            </a:r>
          </a:p>
          <a:p>
            <a:pPr lvl="0"/>
            <a:endParaRPr lang="en-AU" dirty="0"/>
          </a:p>
          <a:p>
            <a:pPr lvl="0"/>
            <a:r>
              <a:rPr lang="en-AU" dirty="0"/>
              <a:t>Online development and teaching</a:t>
            </a:r>
          </a:p>
          <a:p>
            <a:pPr lvl="0"/>
            <a:endParaRPr lang="en-AU" dirty="0"/>
          </a:p>
          <a:p>
            <a:pPr lvl="0"/>
            <a:r>
              <a:rPr lang="en-AU" dirty="0"/>
              <a:t>Supervision of Higher Degree Research and </a:t>
            </a:r>
            <a:r>
              <a:rPr lang="en-AU" dirty="0" err="1"/>
              <a:t>pHD</a:t>
            </a:r>
            <a:r>
              <a:rPr lang="en-AU" dirty="0"/>
              <a:t> students</a:t>
            </a:r>
          </a:p>
          <a:p>
            <a:pPr lvl="0"/>
            <a:endParaRPr lang="en-AU" dirty="0"/>
          </a:p>
          <a:p>
            <a:pPr lvl="0"/>
            <a:r>
              <a:rPr lang="en-AU" dirty="0"/>
              <a:t>Provision of required software and systems access for students and local COTEC staff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7115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6252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What might our model look like?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179" y="949126"/>
            <a:ext cx="6513921" cy="5838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09040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805</TotalTime>
  <Words>829</Words>
  <Application>Microsoft Office PowerPoint</Application>
  <PresentationFormat>On-screen Show (4:3)</PresentationFormat>
  <Paragraphs>143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Franklin Gothic Book</vt:lpstr>
      <vt:lpstr>Wingdings</vt:lpstr>
      <vt:lpstr>Crop</vt:lpstr>
      <vt:lpstr>A New Model for Higher Education and Research Delivery  Upper Spencer Gulf</vt:lpstr>
      <vt:lpstr>Upper Spencer Gulf Common Purpose Group</vt:lpstr>
      <vt:lpstr>Upper Spencer Gulf - Future Industries</vt:lpstr>
      <vt:lpstr>PowerPoint Presentation</vt:lpstr>
      <vt:lpstr>Key Education and Workforce Issues</vt:lpstr>
      <vt:lpstr>Upper Spencer Gulf – Tailored Model</vt:lpstr>
      <vt:lpstr>Proposed Outcomes</vt:lpstr>
      <vt:lpstr>Responsibility of USG COTEC</vt:lpstr>
      <vt:lpstr>Responsibility of Education Provider</vt:lpstr>
      <vt:lpstr>What might our model look like?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Spencer Gulf COTEC</dc:title>
  <dc:creator>Jen Cleary</dc:creator>
  <cp:lastModifiedBy>anita crisp</cp:lastModifiedBy>
  <cp:revision>74</cp:revision>
  <cp:lastPrinted>2017-08-06T02:17:01Z</cp:lastPrinted>
  <dcterms:created xsi:type="dcterms:W3CDTF">2015-09-07T01:14:17Z</dcterms:created>
  <dcterms:modified xsi:type="dcterms:W3CDTF">2017-08-06T02:43:08Z</dcterms:modified>
</cp:coreProperties>
</file>